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65" r:id="rId7"/>
    <p:sldId id="259" r:id="rId8"/>
    <p:sldId id="260" r:id="rId9"/>
    <p:sldId id="266" r:id="rId10"/>
    <p:sldId id="261" r:id="rId11"/>
    <p:sldId id="263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69" autoAdjust="0"/>
  </p:normalViewPr>
  <p:slideViewPr>
    <p:cSldViewPr>
      <p:cViewPr varScale="1">
        <p:scale>
          <a:sx n="93" d="100"/>
          <a:sy n="93" d="100"/>
        </p:scale>
        <p:origin x="1162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cheline Lips-Maas" userId="b5a1580a-137c-4233-987d-1e30c7ee38e1" providerId="ADAL" clId="{A31EC694-5F93-4ADA-AC05-51BBCAF05EB9}"/>
    <pc:docChg chg="custSel modSld">
      <pc:chgData name="Mecheline Lips-Maas" userId="b5a1580a-137c-4233-987d-1e30c7ee38e1" providerId="ADAL" clId="{A31EC694-5F93-4ADA-AC05-51BBCAF05EB9}" dt="2023-05-31T07:43:07.986" v="183" actId="20577"/>
      <pc:docMkLst>
        <pc:docMk/>
      </pc:docMkLst>
      <pc:sldChg chg="modSp mod">
        <pc:chgData name="Mecheline Lips-Maas" userId="b5a1580a-137c-4233-987d-1e30c7ee38e1" providerId="ADAL" clId="{A31EC694-5F93-4ADA-AC05-51BBCAF05EB9}" dt="2023-05-31T07:42:24.656" v="178" actId="255"/>
        <pc:sldMkLst>
          <pc:docMk/>
          <pc:sldMk cId="425413445" sldId="258"/>
        </pc:sldMkLst>
        <pc:spChg chg="mod">
          <ac:chgData name="Mecheline Lips-Maas" userId="b5a1580a-137c-4233-987d-1e30c7ee38e1" providerId="ADAL" clId="{A31EC694-5F93-4ADA-AC05-51BBCAF05EB9}" dt="2023-05-31T07:42:24.656" v="178" actId="255"/>
          <ac:spMkLst>
            <pc:docMk/>
            <pc:sldMk cId="425413445" sldId="258"/>
            <ac:spMk id="2" creationId="{00000000-0000-0000-0000-000000000000}"/>
          </ac:spMkLst>
        </pc:spChg>
      </pc:sldChg>
      <pc:sldChg chg="modSp mod">
        <pc:chgData name="Mecheline Lips-Maas" userId="b5a1580a-137c-4233-987d-1e30c7ee38e1" providerId="ADAL" clId="{A31EC694-5F93-4ADA-AC05-51BBCAF05EB9}" dt="2023-05-31T07:43:07.986" v="183" actId="20577"/>
        <pc:sldMkLst>
          <pc:docMk/>
          <pc:sldMk cId="2904182320" sldId="265"/>
        </pc:sldMkLst>
        <pc:spChg chg="mod">
          <ac:chgData name="Mecheline Lips-Maas" userId="b5a1580a-137c-4233-987d-1e30c7ee38e1" providerId="ADAL" clId="{A31EC694-5F93-4ADA-AC05-51BBCAF05EB9}" dt="2023-05-31T07:43:07.986" v="183" actId="20577"/>
          <ac:spMkLst>
            <pc:docMk/>
            <pc:sldMk cId="2904182320" sldId="265"/>
            <ac:spMk id="3" creationId="{F36DFA1D-E9D8-568E-75C1-25F123069E8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ABED-0895-41EB-8BB2-47F18C950DF1}" type="datetimeFigureOut">
              <a:rPr lang="nl-NL" smtClean="0"/>
              <a:t>31-5-2023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F8BF-2232-4CBF-B742-8C4116C83D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4913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ABED-0895-41EB-8BB2-47F18C950DF1}" type="datetimeFigureOut">
              <a:rPr lang="nl-NL" smtClean="0"/>
              <a:t>31-5-2023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F8BF-2232-4CBF-B742-8C4116C83D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5100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ABED-0895-41EB-8BB2-47F18C950DF1}" type="datetimeFigureOut">
              <a:rPr lang="nl-NL" smtClean="0"/>
              <a:t>31-5-2023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F8BF-2232-4CBF-B742-8C4116C83D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3441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ABED-0895-41EB-8BB2-47F18C950DF1}" type="datetimeFigureOut">
              <a:rPr lang="nl-NL" smtClean="0"/>
              <a:t>31-5-2023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F8BF-2232-4CBF-B742-8C4116C83D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9789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ABED-0895-41EB-8BB2-47F18C950DF1}" type="datetimeFigureOut">
              <a:rPr lang="nl-NL" smtClean="0"/>
              <a:t>31-5-2023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F8BF-2232-4CBF-B742-8C4116C83D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5636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ABED-0895-41EB-8BB2-47F18C950DF1}" type="datetimeFigureOut">
              <a:rPr lang="nl-NL" smtClean="0"/>
              <a:t>31-5-2023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F8BF-2232-4CBF-B742-8C4116C83D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4101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ABED-0895-41EB-8BB2-47F18C950DF1}" type="datetimeFigureOut">
              <a:rPr lang="nl-NL" smtClean="0"/>
              <a:t>31-5-2023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F8BF-2232-4CBF-B742-8C4116C83D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8109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ABED-0895-41EB-8BB2-47F18C950DF1}" type="datetimeFigureOut">
              <a:rPr lang="nl-NL" smtClean="0"/>
              <a:t>31-5-2023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F8BF-2232-4CBF-B742-8C4116C83D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3520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ABED-0895-41EB-8BB2-47F18C950DF1}" type="datetimeFigureOut">
              <a:rPr lang="nl-NL" smtClean="0"/>
              <a:t>31-5-2023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F8BF-2232-4CBF-B742-8C4116C83D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1582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ABED-0895-41EB-8BB2-47F18C950DF1}" type="datetimeFigureOut">
              <a:rPr lang="nl-NL" smtClean="0"/>
              <a:t>31-5-2023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F8BF-2232-4CBF-B742-8C4116C83D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3068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ABED-0895-41EB-8BB2-47F18C950DF1}" type="datetimeFigureOut">
              <a:rPr lang="nl-NL" smtClean="0"/>
              <a:t>31-5-2023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F8BF-2232-4CBF-B742-8C4116C83D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9399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3ABED-0895-41EB-8BB2-47F18C950DF1}" type="datetimeFigureOut">
              <a:rPr lang="nl-NL" smtClean="0"/>
              <a:t>31-5-2023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1F8BF-2232-4CBF-B742-8C4116C83D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661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/>
          </a:bodyPr>
          <a:lstStyle/>
          <a:p>
            <a:r>
              <a:rPr lang="nl-NL" sz="4000" dirty="0"/>
              <a:t>4.1 Wat staat er op een etiket?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17772"/>
            <a:ext cx="4104456" cy="5845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A7C23437-BDE8-8496-D718-E0DBDD33C5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504" y="11663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0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4320480" cy="6480720"/>
          </a:xfrm>
        </p:spPr>
        <p:txBody>
          <a:bodyPr>
            <a:normAutofit/>
          </a:bodyPr>
          <a:lstStyle/>
          <a:p>
            <a:pPr lvl="1" eaLnBrk="1" hangingPunct="1"/>
            <a:br>
              <a:rPr lang="nl-NL" b="1" dirty="0">
                <a:latin typeface="+mn-lt"/>
              </a:rPr>
            </a:br>
            <a:r>
              <a:rPr lang="nl-NL" b="1" dirty="0">
                <a:latin typeface="+mn-lt"/>
              </a:rPr>
              <a:t>1. Naam product</a:t>
            </a:r>
            <a:br>
              <a:rPr lang="nl-NL" sz="2000" b="1" dirty="0">
                <a:latin typeface="+mn-lt"/>
              </a:rPr>
            </a:br>
            <a:br>
              <a:rPr lang="nl-NL" sz="2000" b="1" dirty="0">
                <a:latin typeface="+mn-lt"/>
              </a:rPr>
            </a:br>
            <a:r>
              <a:rPr lang="nl-NL" sz="2000" b="1" dirty="0">
                <a:latin typeface="+mn-lt"/>
              </a:rPr>
              <a:t>2. </a:t>
            </a:r>
            <a:r>
              <a:rPr lang="nl-NL" b="1" dirty="0">
                <a:latin typeface="+mn-lt"/>
              </a:rPr>
              <a:t>Ingrediënten</a:t>
            </a:r>
            <a:br>
              <a:rPr lang="nl-NL" dirty="0">
                <a:latin typeface="+mn-lt"/>
              </a:rPr>
            </a:br>
            <a:r>
              <a:rPr lang="nl-NL" dirty="0">
                <a:latin typeface="+mn-lt"/>
              </a:rPr>
              <a:t>De ingrediënten staan op volgorde van veel naar weinig. </a:t>
            </a:r>
            <a:br>
              <a:rPr lang="nl-NL" dirty="0">
                <a:latin typeface="+mn-lt"/>
              </a:rPr>
            </a:br>
            <a:r>
              <a:rPr lang="nl-NL" dirty="0">
                <a:latin typeface="+mn-lt"/>
              </a:rPr>
              <a:t>En </a:t>
            </a:r>
            <a:r>
              <a:rPr lang="nl-BE" dirty="0">
                <a:latin typeface="+mn-lt"/>
                <a:ea typeface="Tahoma" pitchFamily="34" charset="0"/>
                <a:cs typeface="Tahoma" pitchFamily="34" charset="0"/>
              </a:rPr>
              <a:t>Informatie over </a:t>
            </a:r>
            <a:r>
              <a:rPr lang="nl-BE" b="1" dirty="0">
                <a:latin typeface="+mn-lt"/>
                <a:ea typeface="Tahoma" pitchFamily="34" charset="0"/>
                <a:cs typeface="Tahoma" pitchFamily="34" charset="0"/>
              </a:rPr>
              <a:t>allergenen.</a:t>
            </a:r>
            <a:br>
              <a:rPr lang="nl-NL" b="1" dirty="0">
                <a:latin typeface="+mn-lt"/>
              </a:rPr>
            </a:br>
            <a:br>
              <a:rPr lang="nl-NL" b="1" dirty="0">
                <a:latin typeface="+mn-lt"/>
              </a:rPr>
            </a:br>
            <a:r>
              <a:rPr lang="nl-NL" b="1" dirty="0">
                <a:latin typeface="+mn-lt"/>
              </a:rPr>
              <a:t>3</a:t>
            </a:r>
            <a:r>
              <a:rPr lang="nl-NL" sz="1800" b="1" dirty="0">
                <a:latin typeface="+mn-lt"/>
              </a:rPr>
              <a:t>. Inhoud</a:t>
            </a:r>
            <a:br>
              <a:rPr lang="nl-NL" sz="1800" b="1" dirty="0">
                <a:latin typeface="+mn-lt"/>
              </a:rPr>
            </a:br>
            <a:r>
              <a:rPr lang="nl-NL" sz="1800" b="1" dirty="0">
                <a:latin typeface="+mn-lt"/>
              </a:rPr>
              <a:t>Netto</a:t>
            </a:r>
            <a:r>
              <a:rPr lang="nl-NL" sz="1800" dirty="0">
                <a:latin typeface="+mn-lt"/>
              </a:rPr>
              <a:t> hoeveelheid = zonder verpakking. </a:t>
            </a:r>
            <a:br>
              <a:rPr lang="nl-NL" sz="1800" dirty="0">
                <a:latin typeface="+mn-lt"/>
              </a:rPr>
            </a:br>
            <a:r>
              <a:rPr lang="nl-NL" sz="1800" dirty="0">
                <a:latin typeface="+mn-lt"/>
              </a:rPr>
              <a:t>Het symbool </a:t>
            </a:r>
            <a:r>
              <a:rPr lang="nl-NL" sz="2400" b="1" dirty="0">
                <a:latin typeface="+mn-lt"/>
              </a:rPr>
              <a:t>e</a:t>
            </a:r>
            <a:r>
              <a:rPr lang="nl-NL" sz="1800" dirty="0">
                <a:latin typeface="+mn-lt"/>
              </a:rPr>
              <a:t> staat voor '</a:t>
            </a:r>
            <a:r>
              <a:rPr lang="nl-NL" sz="1800" dirty="0" err="1">
                <a:latin typeface="+mn-lt"/>
              </a:rPr>
              <a:t>estimated</a:t>
            </a:r>
            <a:r>
              <a:rPr lang="nl-NL" sz="1800" dirty="0">
                <a:latin typeface="+mn-lt"/>
              </a:rPr>
              <a:t>', ofwel </a:t>
            </a:r>
            <a:r>
              <a:rPr lang="nl-NL" sz="1800" u="sng" dirty="0">
                <a:latin typeface="+mn-lt"/>
              </a:rPr>
              <a:t>ongeveer</a:t>
            </a:r>
            <a:r>
              <a:rPr lang="nl-NL" sz="1800" dirty="0">
                <a:latin typeface="+mn-lt"/>
              </a:rPr>
              <a:t>.</a:t>
            </a:r>
            <a:br>
              <a:rPr lang="nl-NL" sz="1800" dirty="0">
                <a:latin typeface="+mn-lt"/>
              </a:rPr>
            </a:br>
            <a:br>
              <a:rPr lang="nl-NL" sz="1800" b="1" dirty="0">
                <a:latin typeface="+mn-lt"/>
              </a:rPr>
            </a:br>
            <a:r>
              <a:rPr lang="nl-NL" sz="1800" b="1" dirty="0">
                <a:latin typeface="+mn-lt"/>
              </a:rPr>
              <a:t>4</a:t>
            </a:r>
            <a:r>
              <a:rPr lang="nl-NL" sz="1800" b="1" dirty="0"/>
              <a:t>. </a:t>
            </a:r>
            <a:r>
              <a:rPr lang="nl-NL" sz="1800" b="1" dirty="0">
                <a:latin typeface="+mn-lt"/>
              </a:rPr>
              <a:t>Houdbaarheid</a:t>
            </a:r>
            <a:br>
              <a:rPr lang="nl-NL" sz="1800" b="1" dirty="0"/>
            </a:br>
            <a:r>
              <a:rPr lang="nl-NL" sz="1800" b="1" dirty="0">
                <a:latin typeface="+mn-lt"/>
              </a:rPr>
              <a:t>T.H.T :</a:t>
            </a:r>
            <a:r>
              <a:rPr lang="nl-NL" sz="1800" dirty="0">
                <a:latin typeface="+mn-lt"/>
              </a:rPr>
              <a:t>Tenminste Houdbaar Tot</a:t>
            </a:r>
            <a:br>
              <a:rPr lang="nl-NL" sz="1800" dirty="0">
                <a:latin typeface="+mn-lt"/>
              </a:rPr>
            </a:br>
            <a:r>
              <a:rPr lang="nl-NL" sz="1800" dirty="0">
                <a:latin typeface="+mn-lt"/>
              </a:rPr>
              <a:t>of</a:t>
            </a:r>
            <a:br>
              <a:rPr lang="nl-NL" sz="1800" dirty="0">
                <a:latin typeface="+mn-lt"/>
              </a:rPr>
            </a:br>
            <a:r>
              <a:rPr lang="nl-NL" sz="1800" b="1" dirty="0">
                <a:latin typeface="+mn-lt"/>
              </a:rPr>
              <a:t>T.G.T: </a:t>
            </a:r>
            <a:r>
              <a:rPr lang="nl-NL" sz="1800" dirty="0">
                <a:latin typeface="+mn-lt"/>
              </a:rPr>
              <a:t>Te Gebruiken Tot: uiterste datum waarop producten die snel bederven gegeten kunnen worden</a:t>
            </a:r>
            <a:br>
              <a:rPr lang="nl-NL" sz="1800" dirty="0">
                <a:latin typeface="+mn-lt"/>
              </a:rPr>
            </a:br>
            <a:endParaRPr lang="nl-NL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294" y="136840"/>
            <a:ext cx="4209820" cy="6608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3BB2526B-07A9-90A4-68B8-4E5653BBAC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1854" y="1696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1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6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F36DFA1D-E9D8-568E-75C1-25F123069E8F}"/>
              </a:ext>
            </a:extLst>
          </p:cNvPr>
          <p:cNvSpPr txBox="1"/>
          <p:nvPr/>
        </p:nvSpPr>
        <p:spPr>
          <a:xfrm>
            <a:off x="216024" y="428178"/>
            <a:ext cx="4572000" cy="5062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nl-NL" sz="1600" b="1" dirty="0">
                <a:latin typeface="+mn-lt"/>
              </a:rPr>
            </a:br>
            <a:r>
              <a:rPr lang="nl-NL" sz="1600" b="1" dirty="0">
                <a:latin typeface="+mn-lt"/>
              </a:rPr>
              <a:t>5. Voedingswaarde</a:t>
            </a:r>
            <a:br>
              <a:rPr lang="nl-NL" sz="1600" dirty="0">
                <a:latin typeface="+mn-lt"/>
              </a:rPr>
            </a:br>
            <a:r>
              <a:rPr lang="nl-BE" altLang="nl-NL" sz="1600" b="1" dirty="0">
                <a:latin typeface="+mn-lt"/>
                <a:cs typeface="Tahoma" panose="020B0604030504040204" pitchFamily="34" charset="0"/>
              </a:rPr>
              <a:t>Energie: </a:t>
            </a:r>
            <a:r>
              <a:rPr lang="nl-BE" altLang="nl-NL" sz="1600" dirty="0">
                <a:latin typeface="+mn-lt"/>
                <a:cs typeface="Tahoma" panose="020B0604030504040204" pitchFamily="34" charset="0"/>
              </a:rPr>
              <a:t>uitgedrukt in </a:t>
            </a:r>
            <a:r>
              <a:rPr lang="nl-BE" altLang="nl-NL" sz="1600" u="sng" dirty="0">
                <a:latin typeface="+mn-lt"/>
                <a:cs typeface="Tahoma" panose="020B0604030504040204" pitchFamily="34" charset="0"/>
              </a:rPr>
              <a:t>kilocalorieën </a:t>
            </a:r>
            <a:r>
              <a:rPr lang="nl-BE" altLang="nl-NL" sz="1600" dirty="0">
                <a:latin typeface="+mn-lt"/>
                <a:cs typeface="Tahoma" panose="020B0604030504040204" pitchFamily="34" charset="0"/>
              </a:rPr>
              <a:t>(kcal) of </a:t>
            </a:r>
            <a:r>
              <a:rPr lang="nl-BE" altLang="nl-NL" sz="1600" u="sng" dirty="0">
                <a:latin typeface="+mn-lt"/>
                <a:cs typeface="Tahoma" panose="020B0604030504040204" pitchFamily="34" charset="0"/>
              </a:rPr>
              <a:t>kilojoule</a:t>
            </a:r>
            <a:r>
              <a:rPr lang="nl-BE" altLang="nl-NL" sz="1600" dirty="0">
                <a:latin typeface="+mn-lt"/>
                <a:cs typeface="Tahoma" panose="020B0604030504040204" pitchFamily="34" charset="0"/>
              </a:rPr>
              <a:t> (kJ). </a:t>
            </a:r>
            <a:br>
              <a:rPr lang="nl-BE" altLang="nl-NL" sz="1600" dirty="0">
                <a:latin typeface="+mn-lt"/>
                <a:cs typeface="Tahoma" panose="020B0604030504040204" pitchFamily="34" charset="0"/>
              </a:rPr>
            </a:br>
            <a:r>
              <a:rPr lang="nl-BE" altLang="nl-NL" sz="1600" b="1" dirty="0">
                <a:cs typeface="Tahoma" panose="020B0604030504040204" pitchFamily="34" charset="0"/>
              </a:rPr>
              <a:t>Vet, verzadigd vet, koolhydraten, suikers, eiwitten en zout. </a:t>
            </a:r>
          </a:p>
          <a:p>
            <a:r>
              <a:rPr lang="nl-NL" sz="1600" b="1">
                <a:latin typeface="+mn-lt"/>
              </a:rPr>
              <a:t>RI = Referentie </a:t>
            </a:r>
            <a:r>
              <a:rPr lang="nl-NL" sz="1600" b="1" dirty="0">
                <a:latin typeface="+mn-lt"/>
              </a:rPr>
              <a:t>inname</a:t>
            </a:r>
            <a:r>
              <a:rPr lang="nl-NL" sz="1600" dirty="0">
                <a:latin typeface="+mn-lt"/>
              </a:rPr>
              <a:t>: maximale hoeveelheid om elke dag te eten.</a:t>
            </a:r>
            <a:br>
              <a:rPr lang="nl-NL" sz="1600" dirty="0">
                <a:latin typeface="+mn-lt"/>
              </a:rPr>
            </a:br>
            <a:r>
              <a:rPr lang="nl-NL" sz="1600" b="1" dirty="0">
                <a:latin typeface="+mn-lt"/>
              </a:rPr>
              <a:t>ADH</a:t>
            </a:r>
            <a:r>
              <a:rPr lang="nl-NL" sz="1600" dirty="0">
                <a:latin typeface="+mn-lt"/>
              </a:rPr>
              <a:t>: aanbevolen dagelijkse hoeveelheid</a:t>
            </a:r>
          </a:p>
          <a:p>
            <a:endParaRPr lang="nl-BE" altLang="nl-NL" sz="1600" dirty="0">
              <a:cs typeface="Tahoma" panose="020B0604030504040204" pitchFamily="34" charset="0"/>
            </a:endParaRPr>
          </a:p>
          <a:p>
            <a:r>
              <a:rPr lang="nl-BE" sz="1600" b="1" dirty="0">
                <a:latin typeface="+mn-lt"/>
                <a:cs typeface="Tahoma" panose="020B0604030504040204" pitchFamily="34" charset="0"/>
              </a:rPr>
              <a:t>6</a:t>
            </a:r>
            <a:r>
              <a:rPr lang="nl-NL" sz="1600" b="1" dirty="0">
                <a:latin typeface="+mn-lt"/>
              </a:rPr>
              <a:t>. Naam en contactgegevens </a:t>
            </a:r>
            <a:r>
              <a:rPr lang="nl-NL" sz="1600" dirty="0">
                <a:latin typeface="+mn-lt"/>
              </a:rPr>
              <a:t>van de fabrikant. Land van oorsprong of plaats van herkomst</a:t>
            </a:r>
            <a:br>
              <a:rPr lang="nl-NL" sz="1600" b="1" dirty="0">
                <a:latin typeface="+mn-lt"/>
              </a:rPr>
            </a:br>
            <a:br>
              <a:rPr lang="nl-NL" sz="1600" b="1" dirty="0">
                <a:latin typeface="+mn-lt"/>
              </a:rPr>
            </a:br>
            <a:r>
              <a:rPr lang="nl-NL" sz="1600" b="1" dirty="0"/>
              <a:t>7</a:t>
            </a:r>
            <a:r>
              <a:rPr lang="nl-NL" sz="1600" b="1" dirty="0">
                <a:latin typeface="+mn-lt"/>
              </a:rPr>
              <a:t>. EAN  </a:t>
            </a:r>
            <a:r>
              <a:rPr lang="nl-NL" sz="1600" dirty="0">
                <a:latin typeface="+mn-lt"/>
              </a:rPr>
              <a:t>(streepjes) code. </a:t>
            </a:r>
          </a:p>
          <a:p>
            <a:endParaRPr lang="nl-NL" sz="1600" dirty="0"/>
          </a:p>
          <a:p>
            <a:endParaRPr lang="nl-NL" sz="1600" dirty="0"/>
          </a:p>
          <a:p>
            <a:br>
              <a:rPr lang="nl-NL" sz="1600" dirty="0">
                <a:latin typeface="+mn-lt"/>
              </a:rPr>
            </a:br>
            <a:br>
              <a:rPr lang="nl-NL" sz="800" b="1" dirty="0">
                <a:latin typeface="+mn-lt"/>
              </a:rPr>
            </a:br>
            <a:br>
              <a:rPr lang="nl-NL" sz="900" dirty="0">
                <a:latin typeface="+mn-lt"/>
              </a:rPr>
            </a:br>
            <a:br>
              <a:rPr lang="nl-NL" sz="900" b="1" dirty="0"/>
            </a:br>
            <a:br>
              <a:rPr lang="nl-NL" sz="900" b="1" dirty="0"/>
            </a:br>
            <a:endParaRPr lang="nl-NL" sz="1600" b="1" dirty="0">
              <a:latin typeface="+mn-lt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C81F538-0F7F-944D-26A9-E8F0B5894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4579"/>
            <a:ext cx="4209820" cy="6608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8A3C950D-330B-2CA6-0812-1E848A7DEB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2735650"/>
              </p:ext>
            </p:extLst>
          </p:nvPr>
        </p:nvGraphicFramePr>
        <p:xfrm>
          <a:off x="7597850" y="6140897"/>
          <a:ext cx="107473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2057143" imgH="1457143" progId="MSPhotoEd.3">
                  <p:embed/>
                </p:oleObj>
              </mc:Choice>
              <mc:Fallback>
                <p:oleObj r:id="rId5" imgW="2057143" imgH="1457143" progId="MSPhotoEd.3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8A3C950D-330B-2CA6-0812-1E848A7DEB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7850" y="6140897"/>
                        <a:ext cx="1074737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2048D8A9-2272-D111-17AF-C3F1CB1825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6156" y="3574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18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8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/>
              <a:t>Wat moet er verplicht op een etiket staan?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solidFill>
            <a:srgbClr val="92D050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000" b="1" dirty="0"/>
              <a:t>Op </a:t>
            </a:r>
            <a:r>
              <a:rPr lang="nl-NL" sz="2000" b="1" u="sng" dirty="0"/>
              <a:t>alle</a:t>
            </a:r>
            <a:r>
              <a:rPr lang="nl-NL" sz="2000" b="1" dirty="0"/>
              <a:t> etiketten:</a:t>
            </a:r>
          </a:p>
          <a:p>
            <a:pPr marL="0" indent="0">
              <a:buNone/>
            </a:pPr>
            <a:r>
              <a:rPr lang="nl-NL" dirty="0"/>
              <a:t>- Naam</a:t>
            </a:r>
          </a:p>
          <a:p>
            <a:pPr marL="0" indent="0">
              <a:buNone/>
            </a:pPr>
            <a:r>
              <a:rPr lang="nl-NL" dirty="0"/>
              <a:t>- Ingrediëntenlijst</a:t>
            </a:r>
          </a:p>
          <a:p>
            <a:pPr marL="0" indent="0">
              <a:buNone/>
            </a:pPr>
            <a:r>
              <a:rPr lang="nl-NL" dirty="0"/>
              <a:t>- Netto inhoud </a:t>
            </a:r>
          </a:p>
          <a:p>
            <a:pPr marL="0" indent="0">
              <a:buNone/>
            </a:pPr>
            <a:r>
              <a:rPr lang="nl-NL" sz="1800" dirty="0"/>
              <a:t>   (zonder verpakking)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- Houdbaarheidsdatum</a:t>
            </a:r>
            <a:br>
              <a:rPr lang="nl-NL" dirty="0"/>
            </a:br>
            <a:r>
              <a:rPr lang="nl-NL" dirty="0"/>
              <a:t>  </a:t>
            </a:r>
            <a:r>
              <a:rPr lang="nl-NL" sz="1800" dirty="0"/>
              <a:t>(T.H.T of T.G.T)</a:t>
            </a:r>
          </a:p>
          <a:p>
            <a:pPr marL="0" indent="0">
              <a:buNone/>
            </a:pPr>
            <a:r>
              <a:rPr lang="nl-NL" dirty="0"/>
              <a:t>- Naam fabrikant</a:t>
            </a:r>
          </a:p>
          <a:p>
            <a:pPr marL="0" indent="0">
              <a:buNone/>
            </a:pPr>
            <a:r>
              <a:rPr lang="nl-NL" dirty="0"/>
              <a:t>- Voedingswaardetabel</a:t>
            </a:r>
          </a:p>
          <a:p>
            <a:pPr marL="0" indent="0">
              <a:buNone/>
            </a:pPr>
            <a:r>
              <a:rPr lang="nl-NL" dirty="0"/>
              <a:t>- Streepjescode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solidFill>
            <a:srgbClr val="CCCCFF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000" b="1" dirty="0"/>
              <a:t>Alleen als het van toepassing is:</a:t>
            </a:r>
          </a:p>
          <a:p>
            <a:pPr marL="0" indent="0">
              <a:buNone/>
            </a:pPr>
            <a:r>
              <a:rPr lang="nl-NL" dirty="0"/>
              <a:t>- Allergenen</a:t>
            </a:r>
          </a:p>
          <a:p>
            <a:pPr marL="0" indent="0">
              <a:buNone/>
            </a:pPr>
            <a:r>
              <a:rPr lang="nl-NL" dirty="0"/>
              <a:t>- Hoeveel ingrediënten</a:t>
            </a:r>
            <a:br>
              <a:rPr lang="nl-NL" dirty="0"/>
            </a:br>
            <a:r>
              <a:rPr lang="nl-NL" dirty="0"/>
              <a:t>  </a:t>
            </a:r>
            <a:r>
              <a:rPr lang="nl-NL" sz="1800" dirty="0"/>
              <a:t>(bij naam product of op plaatje, </a:t>
            </a:r>
            <a:br>
              <a:rPr lang="nl-NL" sz="1800" dirty="0"/>
            </a:br>
            <a:r>
              <a:rPr lang="nl-NL" sz="1800" dirty="0"/>
              <a:t>    bijvoorbeeld: aardbeien yoghurt)</a:t>
            </a:r>
          </a:p>
          <a:p>
            <a:pPr marL="0" indent="0">
              <a:buNone/>
            </a:pPr>
            <a:r>
              <a:rPr lang="nl-NL" dirty="0"/>
              <a:t>- Bewaarvoorschrift</a:t>
            </a:r>
          </a:p>
          <a:p>
            <a:pPr marL="0" indent="0">
              <a:buNone/>
            </a:pPr>
            <a:r>
              <a:rPr lang="nl-NL" dirty="0"/>
              <a:t>- Gebruiksaanwijzing</a:t>
            </a:r>
          </a:p>
          <a:p>
            <a:pPr marL="0" indent="0">
              <a:buNone/>
            </a:pPr>
            <a:r>
              <a:rPr lang="nl-NL" dirty="0"/>
              <a:t>- Oorsprong/land van herkomst</a:t>
            </a:r>
          </a:p>
          <a:p>
            <a:pPr marL="0" indent="0">
              <a:buNone/>
            </a:pPr>
            <a:r>
              <a:rPr lang="nl-NL" dirty="0"/>
              <a:t>- Alcoholpercentage</a:t>
            </a:r>
          </a:p>
        </p:txBody>
      </p:sp>
      <p:pic>
        <p:nvPicPr>
          <p:cNvPr id="5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1A986DE4-8A0F-507F-CA18-E78EAEF006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504" y="309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55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fbeeldingsresultaat voor allergen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64904"/>
            <a:ext cx="7845381" cy="271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NL" dirty="0"/>
            </a:br>
            <a:r>
              <a:rPr lang="nl-NL" dirty="0"/>
              <a:t>Allergenen</a:t>
            </a:r>
            <a:br>
              <a:rPr lang="nl-NL" dirty="0"/>
            </a:br>
            <a:endParaRPr lang="nl-NL" dirty="0"/>
          </a:p>
        </p:txBody>
      </p:sp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BDEB856C-46F1-2843-3EBF-A4CFF6168D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1791" y="309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24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FCC9A0-4B79-E9A9-CABE-E7680443C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Hulpstoffen</a:t>
            </a:r>
          </a:p>
        </p:txBody>
      </p:sp>
      <p:pic>
        <p:nvPicPr>
          <p:cNvPr id="3074" name="Picture 2" descr="E-nummervrij eten? Wij geven je 3 tips! - Cure4Life">
            <a:extLst>
              <a:ext uri="{FF2B5EF4-FFF2-40B4-BE49-F238E27FC236}">
                <a16:creationId xmlns:a16="http://schemas.microsoft.com/office/drawing/2014/main" id="{B58E19CC-E3B0-483C-A704-F5FBE0278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60848"/>
            <a:ext cx="731520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DD53528A-74EE-7B8C-FF82-BD510298B7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3518" y="3962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37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1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9859" y="1268760"/>
            <a:ext cx="4991533" cy="4968671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2076233" y="332656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Eerlijke verpakkingen ??</a:t>
            </a:r>
          </a:p>
        </p:txBody>
      </p:sp>
      <p:pic>
        <p:nvPicPr>
          <p:cNvPr id="4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692C235A-F1FD-1B34-9D78-4FAB5CEC90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504" y="8897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94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2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726374"/>
            <a:ext cx="5040560" cy="5405251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2286000" y="24133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>
                <a:solidFill>
                  <a:srgbClr val="1B1A1F"/>
                </a:solidFill>
                <a:latin typeface="Neuton"/>
              </a:rPr>
              <a:t> </a:t>
            </a:r>
            <a:endParaRPr lang="nl-NL" dirty="0"/>
          </a:p>
        </p:txBody>
      </p:sp>
      <p:pic>
        <p:nvPicPr>
          <p:cNvPr id="4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F2B85CCA-7B93-978A-8733-9AE6D9A32A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9512" y="11663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41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B925A02CDA8B4EAE25FB425D5C178A" ma:contentTypeVersion="16" ma:contentTypeDescription="Een nieuw document maken." ma:contentTypeScope="" ma:versionID="31f5ded9b755067c600e7f386be3611b">
  <xsd:schema xmlns:xsd="http://www.w3.org/2001/XMLSchema" xmlns:xs="http://www.w3.org/2001/XMLSchema" xmlns:p="http://schemas.microsoft.com/office/2006/metadata/properties" xmlns:ns2="67c2ff78-f7ad-405a-9447-375bb9f2f131" xmlns:ns3="cb72f433-2a8f-4097-ab86-b808acd8df41" targetNamespace="http://schemas.microsoft.com/office/2006/metadata/properties" ma:root="true" ma:fieldsID="63b0d48c2e2086a5eaf6823a64023a64" ns2:_="" ns3:_="">
    <xsd:import namespace="67c2ff78-f7ad-405a-9447-375bb9f2f131"/>
    <xsd:import namespace="cb72f433-2a8f-4097-ab86-b808acd8df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c2ff78-f7ad-405a-9447-375bb9f2f1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9383b25d-6e31-4489-a489-b61a4ac4c2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72f433-2a8f-4097-ab86-b808acd8df4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f26179f-bb4f-41ab-9ec9-0a7945201559}" ma:internalName="TaxCatchAll" ma:showField="CatchAllData" ma:web="cb72f433-2a8f-4097-ab86-b808acd8df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b72f433-2a8f-4097-ab86-b808acd8df41" xsi:nil="true"/>
    <lcf76f155ced4ddcb4097134ff3c332f xmlns="67c2ff78-f7ad-405a-9447-375bb9f2f131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800E80-E081-4F92-B8C7-B74C8153C3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c2ff78-f7ad-405a-9447-375bb9f2f131"/>
    <ds:schemaRef ds:uri="cb72f433-2a8f-4097-ab86-b808acd8df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805F060-309A-435A-8ABB-91E12DBFD487}">
  <ds:schemaRefs>
    <ds:schemaRef ds:uri="8222ef23-ae55-416f-bf35-13fd773054d5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887056e5-f88d-46d1-9611-a3f4b12c3a07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cb72f433-2a8f-4097-ab86-b808acd8df41"/>
    <ds:schemaRef ds:uri="67c2ff78-f7ad-405a-9447-375bb9f2f131"/>
  </ds:schemaRefs>
</ds:datastoreItem>
</file>

<file path=customXml/itemProps3.xml><?xml version="1.0" encoding="utf-8"?>
<ds:datastoreItem xmlns:ds="http://schemas.openxmlformats.org/officeDocument/2006/customXml" ds:itemID="{0E2E7F85-A3E4-4802-A5D6-11DB2AD388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277</Words>
  <Application>Microsoft Office PowerPoint</Application>
  <PresentationFormat>Diavoorstelling (4:3)</PresentationFormat>
  <Paragraphs>30</Paragraphs>
  <Slides>8</Slides>
  <Notes>0</Notes>
  <HiddenSlides>0</HiddenSlides>
  <MMClips>8</MMClips>
  <ScaleCrop>false</ScaleCrop>
  <HeadingPairs>
    <vt:vector size="8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Arial</vt:lpstr>
      <vt:lpstr>Calibri</vt:lpstr>
      <vt:lpstr>Neuton</vt:lpstr>
      <vt:lpstr>Kantoorthema</vt:lpstr>
      <vt:lpstr>MSPhotoEd.3</vt:lpstr>
      <vt:lpstr>4.1 Wat staat er op een etiket?</vt:lpstr>
      <vt:lpstr> 1. Naam product  2. Ingrediënten De ingrediënten staan op volgorde van veel naar weinig.  En Informatie over allergenen.  3. Inhoud Netto hoeveelheid = zonder verpakking.  Het symbool e staat voor 'estimated', ofwel ongeveer.  4. Houdbaarheid T.H.T :Tenminste Houdbaar Tot of T.G.T: Te Gebruiken Tot: uiterste datum waarop producten die snel bederven gegeten kunnen worden </vt:lpstr>
      <vt:lpstr>PowerPoint-presentatie</vt:lpstr>
      <vt:lpstr>Wat moet er verplicht op een etiket staan?</vt:lpstr>
      <vt:lpstr> Allergenen </vt:lpstr>
      <vt:lpstr>Hulpstoffen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Windows-gebruiker</dc:creator>
  <cp:lastModifiedBy>Mecheline Lips-Maas</cp:lastModifiedBy>
  <cp:revision>28</cp:revision>
  <dcterms:created xsi:type="dcterms:W3CDTF">2017-10-01T18:51:50Z</dcterms:created>
  <dcterms:modified xsi:type="dcterms:W3CDTF">2023-05-31T07:43:15Z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0x01010016B925A02CDA8B4EAE25FB425D5C178A</vt:lpwstr>
  </property>
  <property fmtid="{D5CDD505-2E9C-101B-9397-08002B2CF9AE}" pid="3" name="MediaServiceImageTags">
    <vt:lpwstr/>
  </property>
</Properties>
</file>